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60" r:id="rId4"/>
    <p:sldId id="258" r:id="rId5"/>
    <p:sldId id="259" r:id="rId6"/>
    <p:sldId id="261" r:id="rId7"/>
    <p:sldId id="262" r:id="rId8"/>
    <p:sldId id="263" r:id="rId9"/>
    <p:sldId id="264" r:id="rId10"/>
    <p:sldId id="265" r:id="rId11"/>
    <p:sldId id="269" r:id="rId12"/>
    <p:sldId id="266" r:id="rId13"/>
    <p:sldId id="267" r:id="rId14"/>
    <p:sldId id="268"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hd Abd ElKhalek" initials="SA" lastIdx="1" clrIdx="0">
    <p:extLst>
      <p:ext uri="{19B8F6BF-5375-455C-9EA6-DF929625EA0E}">
        <p15:presenceInfo xmlns:p15="http://schemas.microsoft.com/office/powerpoint/2012/main" userId="8c0130e2d461e92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2" d="100"/>
          <a:sy n="62" d="100"/>
        </p:scale>
        <p:origin x="1400" y="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5BCAD085-E8A6-8845-BD4E-CB4CCA059FC4}" type="datetimeFigureOut">
              <a:rPr lang="en-US" smtClean="0"/>
              <a:t>8/9/2025</a:t>
            </a:fld>
            <a:endParaRPr lang="en-US"/>
          </a:p>
        </p:txBody>
      </p:sp>
      <p:sp>
        <p:nvSpPr>
          <p:cNvPr id="5" name="Footer Placeholder 4"/>
          <p:cNvSpPr>
            <a:spLocks noGrp="1"/>
          </p:cNvSpPr>
          <p:nvPr>
            <p:ph type="ftr" sz="quarter" idx="11"/>
          </p:nvPr>
        </p:nvSpPr>
        <p:spPr>
          <a:xfrm>
            <a:off x="1921934" y="5054602"/>
            <a:ext cx="4064860" cy="279400"/>
          </a:xfrm>
        </p:spPr>
        <p:txBody>
          <a:bodyPr/>
          <a:lstStyle/>
          <a:p>
            <a:endParaRPr lang="en-US"/>
          </a:p>
        </p:txBody>
      </p:sp>
      <p:sp>
        <p:nvSpPr>
          <p:cNvPr id="6" name="Slide Number Placeholder 5"/>
          <p:cNvSpPr>
            <a:spLocks noGrp="1"/>
          </p:cNvSpPr>
          <p:nvPr>
            <p:ph type="sldNum" sz="quarter" idx="12"/>
          </p:nvPr>
        </p:nvSpPr>
        <p:spPr>
          <a:xfrm>
            <a:off x="6817317" y="5054602"/>
            <a:ext cx="413483" cy="279400"/>
          </a:xfrm>
        </p:spPr>
        <p:txBody>
          <a:bodyPr/>
          <a:lstStyle/>
          <a:p>
            <a:fld id="{C1FF6DA9-008F-8B48-92A6-B652298478BF}" type="slidenum">
              <a:rPr lang="en-US" smtClean="0"/>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21772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8/9/2025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68434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17691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8/9/2025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7444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8/9/2025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4625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8/9/2025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88546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77591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50030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49604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38465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923845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18653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8167983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26595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410223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8/9/2025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31828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8/9/2025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93139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BCAD085-E8A6-8845-BD4E-CB4CCA059FC4}" type="datetimeFigureOut">
              <a:rPr lang="en-US" smtClean="0"/>
              <a:t>8/9/2025</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660245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dirty="0"/>
              <a:t>Accounting OL - Module One</a:t>
            </a:r>
          </a:p>
        </p:txBody>
      </p:sp>
      <p:sp>
        <p:nvSpPr>
          <p:cNvPr id="3" name="Subtitle 2"/>
          <p:cNvSpPr>
            <a:spLocks noGrp="1"/>
          </p:cNvSpPr>
          <p:nvPr>
            <p:ph type="subTitle" idx="1"/>
          </p:nvPr>
        </p:nvSpPr>
        <p:spPr/>
        <p:txBody>
          <a:bodyPr/>
          <a:lstStyle/>
          <a:p>
            <a:r>
              <a:rPr dirty="0"/>
              <a:t>Accounting Equation &amp; the Balance Sheet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Financial Statements</a:t>
            </a:r>
          </a:p>
        </p:txBody>
      </p:sp>
      <p:sp>
        <p:nvSpPr>
          <p:cNvPr id="3" name="Content Placeholder 2"/>
          <p:cNvSpPr>
            <a:spLocks noGrp="1"/>
          </p:cNvSpPr>
          <p:nvPr>
            <p:ph idx="1"/>
          </p:nvPr>
        </p:nvSpPr>
        <p:spPr/>
        <p:txBody>
          <a:bodyPr>
            <a:normAutofit/>
          </a:bodyPr>
          <a:lstStyle/>
          <a:p>
            <a:pPr marL="0" indent="0">
              <a:buNone/>
            </a:pPr>
            <a:r>
              <a:rPr dirty="0"/>
              <a:t>1. Income Statement</a:t>
            </a:r>
          </a:p>
          <a:p>
            <a:pPr marL="0" indent="0">
              <a:buNone/>
            </a:pPr>
            <a:r>
              <a:rPr dirty="0"/>
              <a:t>   - Shows Profit or Loss for the year</a:t>
            </a:r>
          </a:p>
          <a:p>
            <a:endParaRPr dirty="0"/>
          </a:p>
          <a:p>
            <a:pPr marL="0" indent="0">
              <a:buNone/>
            </a:pPr>
            <a:r>
              <a:rPr dirty="0"/>
              <a:t>2. Statement of Financial Position</a:t>
            </a:r>
          </a:p>
          <a:p>
            <a:pPr marL="0" indent="0">
              <a:buNone/>
            </a:pPr>
            <a:r>
              <a:rPr dirty="0"/>
              <a:t>   - Shows the financial position of the business at year end</a:t>
            </a:r>
          </a:p>
          <a:p>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211D4-FE1F-5C23-F112-8116E8818486}"/>
              </a:ext>
            </a:extLst>
          </p:cNvPr>
          <p:cNvSpPr>
            <a:spLocks noGrp="1"/>
          </p:cNvSpPr>
          <p:nvPr>
            <p:ph type="ctrTitle"/>
          </p:nvPr>
        </p:nvSpPr>
        <p:spPr/>
        <p:txBody>
          <a:bodyPr/>
          <a:lstStyle/>
          <a:p>
            <a:r>
              <a:rPr lang="en-US" dirty="0"/>
              <a:t>The golden Accounting rule</a:t>
            </a:r>
          </a:p>
        </p:txBody>
      </p:sp>
      <p:sp>
        <p:nvSpPr>
          <p:cNvPr id="3" name="Content Placeholder 2">
            <a:extLst>
              <a:ext uri="{FF2B5EF4-FFF2-40B4-BE49-F238E27FC236}">
                <a16:creationId xmlns:a16="http://schemas.microsoft.com/office/drawing/2014/main" id="{6C522448-58B9-2AFD-D1C0-EE7B5A325E22}"/>
              </a:ext>
            </a:extLst>
          </p:cNvPr>
          <p:cNvSpPr>
            <a:spLocks noGrp="1"/>
          </p:cNvSpPr>
          <p:nvPr>
            <p:ph type="subTitle" idx="1"/>
          </p:nvPr>
        </p:nvSpPr>
        <p:spPr/>
        <p:txBody>
          <a:bodyPr/>
          <a:lstStyle/>
          <a:p>
            <a:r>
              <a:rPr lang="en-US" dirty="0"/>
              <a:t>Assets = Capital (Equity) + Liabilities</a:t>
            </a:r>
          </a:p>
          <a:p>
            <a:endParaRPr lang="en-US" dirty="0"/>
          </a:p>
        </p:txBody>
      </p:sp>
    </p:spTree>
    <p:extLst>
      <p:ext uri="{BB962C8B-B14F-4D97-AF65-F5344CB8AC3E}">
        <p14:creationId xmlns:p14="http://schemas.microsoft.com/office/powerpoint/2010/main" val="3975721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Income Statement Breakdown</a:t>
            </a:r>
          </a:p>
        </p:txBody>
      </p:sp>
      <p:sp>
        <p:nvSpPr>
          <p:cNvPr id="3" name="Content Placeholder 2"/>
          <p:cNvSpPr>
            <a:spLocks noGrp="1"/>
          </p:cNvSpPr>
          <p:nvPr>
            <p:ph idx="1"/>
          </p:nvPr>
        </p:nvSpPr>
        <p:spPr/>
        <p:txBody>
          <a:bodyPr/>
          <a:lstStyle/>
          <a:p>
            <a:r>
              <a:rPr dirty="0"/>
              <a:t>Sales Revenue: £100</a:t>
            </a:r>
          </a:p>
          <a:p>
            <a:r>
              <a:rPr dirty="0"/>
              <a:t>Less Cost of Sales: (£70)</a:t>
            </a:r>
          </a:p>
          <a:p>
            <a:r>
              <a:rPr b="1" dirty="0"/>
              <a:t>Gross Profit: £30</a:t>
            </a:r>
          </a:p>
          <a:p>
            <a:r>
              <a:rPr dirty="0"/>
              <a:t>Add Other Revenue (income)</a:t>
            </a:r>
            <a:r>
              <a:rPr lang="en-US" dirty="0"/>
              <a:t> £10</a:t>
            </a:r>
            <a:endParaRPr dirty="0"/>
          </a:p>
          <a:p>
            <a:r>
              <a:rPr dirty="0"/>
              <a:t>Less Other Expenses: (£25)</a:t>
            </a:r>
          </a:p>
          <a:p>
            <a:r>
              <a:rPr b="1" dirty="0"/>
              <a:t>Profit for the Year: £</a:t>
            </a:r>
            <a:r>
              <a:rPr lang="en-US" b="1" dirty="0"/>
              <a:t>1</a:t>
            </a:r>
            <a:r>
              <a:rPr b="1" dirty="0"/>
              <a:t>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Trade Cycle Overview</a:t>
            </a:r>
          </a:p>
        </p:txBody>
      </p:sp>
      <p:sp>
        <p:nvSpPr>
          <p:cNvPr id="3" name="Content Placeholder 2"/>
          <p:cNvSpPr>
            <a:spLocks noGrp="1"/>
          </p:cNvSpPr>
          <p:nvPr>
            <p:ph idx="1"/>
          </p:nvPr>
        </p:nvSpPr>
        <p:spPr/>
        <p:txBody>
          <a:bodyPr/>
          <a:lstStyle/>
          <a:p>
            <a:r>
              <a:rPr b="1" dirty="0"/>
              <a:t>Suppliers</a:t>
            </a:r>
            <a:r>
              <a:rPr dirty="0"/>
              <a:t> → (Buys Goods) → </a:t>
            </a:r>
            <a:r>
              <a:rPr b="1" dirty="0"/>
              <a:t>Business</a:t>
            </a:r>
            <a:r>
              <a:rPr dirty="0"/>
              <a:t> → (Sells Goods) → </a:t>
            </a:r>
            <a:r>
              <a:rPr b="1" dirty="0"/>
              <a:t>Customers</a:t>
            </a:r>
          </a:p>
          <a:p>
            <a:endParaRPr dirty="0"/>
          </a:p>
          <a:p>
            <a:r>
              <a:rPr dirty="0"/>
              <a:t>- Trade Payables (Creditors): Current Liability</a:t>
            </a:r>
          </a:p>
          <a:p>
            <a:r>
              <a:rPr dirty="0"/>
              <a:t>- Trade Receivables (Debtors): Current Asset</a:t>
            </a:r>
          </a:p>
          <a:p>
            <a:r>
              <a:rPr dirty="0"/>
              <a:t>- Inventory (Stock): Current Asset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470D5-F7D4-6FCF-0D7C-9E17BBB1C57B}"/>
              </a:ext>
            </a:extLst>
          </p:cNvPr>
          <p:cNvSpPr>
            <a:spLocks noGrp="1"/>
          </p:cNvSpPr>
          <p:nvPr>
            <p:ph type="title"/>
          </p:nvPr>
        </p:nvSpPr>
        <p:spPr/>
        <p:txBody>
          <a:bodyPr>
            <a:normAutofit/>
          </a:bodyPr>
          <a:lstStyle/>
          <a:p>
            <a:r>
              <a:rPr lang="en-US" dirty="0"/>
              <a:t>Book-keeping</a:t>
            </a:r>
          </a:p>
        </p:txBody>
      </p:sp>
      <p:sp>
        <p:nvSpPr>
          <p:cNvPr id="3" name="Content Placeholder 2">
            <a:extLst>
              <a:ext uri="{FF2B5EF4-FFF2-40B4-BE49-F238E27FC236}">
                <a16:creationId xmlns:a16="http://schemas.microsoft.com/office/drawing/2014/main" id="{65DA2CBC-84EE-5D79-FFD9-42313394A47D}"/>
              </a:ext>
            </a:extLst>
          </p:cNvPr>
          <p:cNvSpPr>
            <a:spLocks noGrp="1"/>
          </p:cNvSpPr>
          <p:nvPr>
            <p:ph idx="1"/>
          </p:nvPr>
        </p:nvSpPr>
        <p:spPr/>
        <p:txBody>
          <a:bodyPr/>
          <a:lstStyle/>
          <a:p>
            <a:r>
              <a:rPr lang="en-US" dirty="0"/>
              <a:t>This is a process of detailed recording of all the financial transactions of a business.</a:t>
            </a:r>
          </a:p>
          <a:p>
            <a:r>
              <a:rPr lang="en-US" dirty="0"/>
              <a:t>The basis of maintaining these detailed records is double entry bookkeeping.</a:t>
            </a:r>
          </a:p>
        </p:txBody>
      </p:sp>
    </p:spTree>
    <p:extLst>
      <p:ext uri="{BB962C8B-B14F-4D97-AF65-F5344CB8AC3E}">
        <p14:creationId xmlns:p14="http://schemas.microsoft.com/office/powerpoint/2010/main" val="3788579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E53B5-1E59-A92F-6402-71311CC12C56}"/>
              </a:ext>
            </a:extLst>
          </p:cNvPr>
          <p:cNvSpPr>
            <a:spLocks noGrp="1"/>
          </p:cNvSpPr>
          <p:nvPr>
            <p:ph type="title"/>
          </p:nvPr>
        </p:nvSpPr>
        <p:spPr/>
        <p:txBody>
          <a:bodyPr/>
          <a:lstStyle/>
          <a:p>
            <a:r>
              <a:rPr lang="en-US" dirty="0"/>
              <a:t>Accounting</a:t>
            </a:r>
          </a:p>
        </p:txBody>
      </p:sp>
      <p:sp>
        <p:nvSpPr>
          <p:cNvPr id="3" name="Content Placeholder 2">
            <a:extLst>
              <a:ext uri="{FF2B5EF4-FFF2-40B4-BE49-F238E27FC236}">
                <a16:creationId xmlns:a16="http://schemas.microsoft.com/office/drawing/2014/main" id="{14B73AE8-E511-C367-6D2E-C185D706F86F}"/>
              </a:ext>
            </a:extLst>
          </p:cNvPr>
          <p:cNvSpPr>
            <a:spLocks noGrp="1"/>
          </p:cNvSpPr>
          <p:nvPr>
            <p:ph idx="1"/>
          </p:nvPr>
        </p:nvSpPr>
        <p:spPr/>
        <p:txBody>
          <a:bodyPr>
            <a:normAutofit/>
          </a:bodyPr>
          <a:lstStyle/>
          <a:p>
            <a:endParaRPr lang="en-US" dirty="0"/>
          </a:p>
          <a:p>
            <a:r>
              <a:rPr lang="en-US" dirty="0"/>
              <a:t>This uses the book-keeping records to prepare financial statements at regular intervals.</a:t>
            </a:r>
          </a:p>
          <a:p>
            <a:r>
              <a:rPr lang="en-US" dirty="0"/>
              <a:t>Users of accounting information: Accounting information are used by: shareholders, trade payables, banks, government agencies, trade-unions, customers and management.</a:t>
            </a:r>
          </a:p>
        </p:txBody>
      </p:sp>
    </p:spTree>
    <p:extLst>
      <p:ext uri="{BB962C8B-B14F-4D97-AF65-F5344CB8AC3E}">
        <p14:creationId xmlns:p14="http://schemas.microsoft.com/office/powerpoint/2010/main" val="2540155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2691C-A4CE-8A60-3188-E9BC5C7C162F}"/>
              </a:ext>
            </a:extLst>
          </p:cNvPr>
          <p:cNvSpPr>
            <a:spLocks noGrp="1"/>
          </p:cNvSpPr>
          <p:nvPr>
            <p:ph type="title"/>
          </p:nvPr>
        </p:nvSpPr>
        <p:spPr/>
        <p:txBody>
          <a:bodyPr>
            <a:normAutofit/>
          </a:bodyPr>
          <a:lstStyle/>
          <a:p>
            <a:r>
              <a:rPr lang="en-US" dirty="0"/>
              <a:t>Types of businesses</a:t>
            </a:r>
          </a:p>
        </p:txBody>
      </p:sp>
      <p:sp>
        <p:nvSpPr>
          <p:cNvPr id="3" name="Content Placeholder 2">
            <a:extLst>
              <a:ext uri="{FF2B5EF4-FFF2-40B4-BE49-F238E27FC236}">
                <a16:creationId xmlns:a16="http://schemas.microsoft.com/office/drawing/2014/main" id="{D2917D01-2942-8A5F-3EA8-A96731F7DBF6}"/>
              </a:ext>
            </a:extLst>
          </p:cNvPr>
          <p:cNvSpPr>
            <a:spLocks noGrp="1"/>
          </p:cNvSpPr>
          <p:nvPr>
            <p:ph idx="1"/>
          </p:nvPr>
        </p:nvSpPr>
        <p:spPr/>
        <p:txBody>
          <a:bodyPr>
            <a:normAutofit/>
          </a:bodyPr>
          <a:lstStyle/>
          <a:p>
            <a:r>
              <a:rPr lang="en-US" dirty="0"/>
              <a:t>A- Sole trader: This is a business, which has a single owner who takes all the managerial decisions.</a:t>
            </a:r>
          </a:p>
          <a:p>
            <a:r>
              <a:rPr lang="en-US" dirty="0"/>
              <a:t>B- Partnership ( Partners): A relationship between two to twenty partners to share management and profit.</a:t>
            </a:r>
          </a:p>
          <a:p>
            <a:r>
              <a:rPr lang="en-US" dirty="0"/>
              <a:t>C- Limited Liability companies (Chapter 23): Shareholders </a:t>
            </a:r>
          </a:p>
        </p:txBody>
      </p:sp>
    </p:spTree>
    <p:extLst>
      <p:ext uri="{BB962C8B-B14F-4D97-AF65-F5344CB8AC3E}">
        <p14:creationId xmlns:p14="http://schemas.microsoft.com/office/powerpoint/2010/main" val="2840346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7206C-A0FE-D950-6C91-441AEE281E40}"/>
              </a:ext>
            </a:extLst>
          </p:cNvPr>
          <p:cNvSpPr>
            <a:spLocks noGrp="1"/>
          </p:cNvSpPr>
          <p:nvPr>
            <p:ph type="title"/>
          </p:nvPr>
        </p:nvSpPr>
        <p:spPr/>
        <p:txBody>
          <a:bodyPr>
            <a:normAutofit fontScale="90000"/>
          </a:bodyPr>
          <a:lstStyle/>
          <a:p>
            <a:r>
              <a:rPr lang="en-US" dirty="0"/>
              <a:t>The Statement of Financial Position</a:t>
            </a:r>
          </a:p>
        </p:txBody>
      </p:sp>
      <p:sp>
        <p:nvSpPr>
          <p:cNvPr id="3" name="Content Placeholder 2">
            <a:extLst>
              <a:ext uri="{FF2B5EF4-FFF2-40B4-BE49-F238E27FC236}">
                <a16:creationId xmlns:a16="http://schemas.microsoft.com/office/drawing/2014/main" id="{D61FDE26-EF2C-8E7B-21A1-FE510A1B8CF6}"/>
              </a:ext>
            </a:extLst>
          </p:cNvPr>
          <p:cNvSpPr>
            <a:spLocks noGrp="1"/>
          </p:cNvSpPr>
          <p:nvPr>
            <p:ph idx="1"/>
          </p:nvPr>
        </p:nvSpPr>
        <p:spPr/>
        <p:txBody>
          <a:bodyPr>
            <a:normAutofit fontScale="92500"/>
          </a:bodyPr>
          <a:lstStyle/>
          <a:p>
            <a:r>
              <a:rPr lang="en-US" dirty="0"/>
              <a:t>What is a Statement of financial position (balance sheet)?</a:t>
            </a:r>
          </a:p>
          <a:p>
            <a:pPr marL="0" indent="0">
              <a:buNone/>
            </a:pPr>
            <a:r>
              <a:rPr lang="en-US" dirty="0"/>
              <a:t>It is a financial statement which shows the financial position of the firm at a particular time. "Final account"</a:t>
            </a:r>
          </a:p>
          <a:p>
            <a:r>
              <a:rPr lang="en-US" dirty="0"/>
              <a:t>How to set out a statement of financial position?</a:t>
            </a:r>
          </a:p>
          <a:p>
            <a:pPr marL="0" indent="0">
              <a:buNone/>
            </a:pPr>
            <a:r>
              <a:rPr lang="en-US" dirty="0"/>
              <a:t>The preparation of a statement of financial position is based upon the accounting equation.</a:t>
            </a:r>
          </a:p>
          <a:p>
            <a:r>
              <a:rPr lang="en-US" dirty="0"/>
              <a:t>Assets = Equity (capital) + Liabilities</a:t>
            </a:r>
          </a:p>
        </p:txBody>
      </p:sp>
    </p:spTree>
    <p:extLst>
      <p:ext uri="{BB962C8B-B14F-4D97-AF65-F5344CB8AC3E}">
        <p14:creationId xmlns:p14="http://schemas.microsoft.com/office/powerpoint/2010/main" val="1554334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1715A-6A1C-68FE-766D-C9A4939052EA}"/>
              </a:ext>
            </a:extLst>
          </p:cNvPr>
          <p:cNvSpPr>
            <a:spLocks noGrp="1"/>
          </p:cNvSpPr>
          <p:nvPr>
            <p:ph type="title"/>
          </p:nvPr>
        </p:nvSpPr>
        <p:spPr/>
        <p:txBody>
          <a:bodyPr>
            <a:normAutofit/>
          </a:bodyPr>
          <a:lstStyle/>
          <a:p>
            <a:r>
              <a:rPr lang="en-US" dirty="0"/>
              <a:t>The meaning of each side</a:t>
            </a:r>
          </a:p>
        </p:txBody>
      </p:sp>
      <p:sp>
        <p:nvSpPr>
          <p:cNvPr id="3" name="Content Placeholder 2">
            <a:extLst>
              <a:ext uri="{FF2B5EF4-FFF2-40B4-BE49-F238E27FC236}">
                <a16:creationId xmlns:a16="http://schemas.microsoft.com/office/drawing/2014/main" id="{DC439811-912C-704A-CE28-937DF4687823}"/>
              </a:ext>
            </a:extLst>
          </p:cNvPr>
          <p:cNvSpPr>
            <a:spLocks noGrp="1"/>
          </p:cNvSpPr>
          <p:nvPr>
            <p:ph idx="1"/>
          </p:nvPr>
        </p:nvSpPr>
        <p:spPr/>
        <p:txBody>
          <a:bodyPr>
            <a:normAutofit/>
          </a:bodyPr>
          <a:lstStyle/>
          <a:p>
            <a:r>
              <a:rPr lang="en-US" dirty="0"/>
              <a:t>1. Capital &amp; Liabilities: This side represents the various sources of finance available for the business firm, which include:</a:t>
            </a:r>
          </a:p>
        </p:txBody>
      </p:sp>
    </p:spTree>
    <p:extLst>
      <p:ext uri="{BB962C8B-B14F-4D97-AF65-F5344CB8AC3E}">
        <p14:creationId xmlns:p14="http://schemas.microsoft.com/office/powerpoint/2010/main" val="3730086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BBC99-20B0-A0DB-40B4-13677609C9FA}"/>
              </a:ext>
            </a:extLst>
          </p:cNvPr>
          <p:cNvSpPr>
            <a:spLocks noGrp="1"/>
          </p:cNvSpPr>
          <p:nvPr>
            <p:ph type="title"/>
          </p:nvPr>
        </p:nvSpPr>
        <p:spPr/>
        <p:txBody>
          <a:bodyPr/>
          <a:lstStyle/>
          <a:p>
            <a:r>
              <a:rPr lang="en-US" dirty="0"/>
              <a:t>A. Capital:</a:t>
            </a:r>
          </a:p>
        </p:txBody>
      </p:sp>
      <p:sp>
        <p:nvSpPr>
          <p:cNvPr id="3" name="Content Placeholder 2">
            <a:extLst>
              <a:ext uri="{FF2B5EF4-FFF2-40B4-BE49-F238E27FC236}">
                <a16:creationId xmlns:a16="http://schemas.microsoft.com/office/drawing/2014/main" id="{F18C1BFD-BA42-F2ED-D20D-C6CF9CBC54DB}"/>
              </a:ext>
            </a:extLst>
          </p:cNvPr>
          <p:cNvSpPr>
            <a:spLocks noGrp="1"/>
          </p:cNvSpPr>
          <p:nvPr>
            <p:ph idx="1"/>
          </p:nvPr>
        </p:nvSpPr>
        <p:spPr/>
        <p:txBody>
          <a:bodyPr>
            <a:normAutofit fontScale="92500" lnSpcReduction="20000"/>
          </a:bodyPr>
          <a:lstStyle/>
          <a:p>
            <a:r>
              <a:rPr lang="en-US" dirty="0"/>
              <a:t>Or owner's equity which is the contribution of the owner in financing the firm contribution</a:t>
            </a:r>
          </a:p>
          <a:p>
            <a:r>
              <a:rPr lang="en-US" dirty="0"/>
              <a:t>For example, if the owner invested 5000 cash (cash equivalents) to start his own business, then his capital - 5000 but if he introduced addition cash of 2000 then his capital will be 7000.</a:t>
            </a:r>
          </a:p>
          <a:p>
            <a:r>
              <a:rPr lang="en-US" dirty="0"/>
              <a:t>Finally, if he introduced equipment valued at 3000 then his capital will be 10000.</a:t>
            </a:r>
          </a:p>
          <a:p>
            <a:r>
              <a:rPr lang="en-US" dirty="0"/>
              <a:t>The figure of the capital will change at the end of each year when preparing a balance sheet as follows:</a:t>
            </a:r>
          </a:p>
          <a:p>
            <a:endParaRPr lang="en-US" dirty="0"/>
          </a:p>
        </p:txBody>
      </p:sp>
    </p:spTree>
    <p:extLst>
      <p:ext uri="{BB962C8B-B14F-4D97-AF65-F5344CB8AC3E}">
        <p14:creationId xmlns:p14="http://schemas.microsoft.com/office/powerpoint/2010/main" val="1909904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B275209-9279-1A6E-9D78-F1980717A454}"/>
              </a:ext>
            </a:extLst>
          </p:cNvPr>
          <p:cNvSpPr>
            <a:spLocks noGrp="1"/>
          </p:cNvSpPr>
          <p:nvPr>
            <p:ph type="title"/>
          </p:nvPr>
        </p:nvSpPr>
        <p:spPr/>
        <p:txBody>
          <a:bodyPr/>
          <a:lstStyle/>
          <a:p>
            <a:endParaRPr lang="en-US"/>
          </a:p>
        </p:txBody>
      </p:sp>
      <p:sp>
        <p:nvSpPr>
          <p:cNvPr id="5" name="Content Placeholder 4">
            <a:extLst>
              <a:ext uri="{FF2B5EF4-FFF2-40B4-BE49-F238E27FC236}">
                <a16:creationId xmlns:a16="http://schemas.microsoft.com/office/drawing/2014/main" id="{3C9380F6-5C5A-B23A-1188-121FA04FAE5A}"/>
              </a:ext>
            </a:extLst>
          </p:cNvPr>
          <p:cNvSpPr>
            <a:spLocks noGrp="1"/>
          </p:cNvSpPr>
          <p:nvPr>
            <p:ph idx="1"/>
          </p:nvPr>
        </p:nvSpPr>
        <p:spPr/>
        <p:txBody>
          <a:bodyPr/>
          <a:lstStyle/>
          <a:p>
            <a:r>
              <a:rPr lang="en-US" dirty="0"/>
              <a:t>Capital Opening							 £ 100,000</a:t>
            </a:r>
          </a:p>
          <a:p>
            <a:r>
              <a:rPr lang="en-US" dirty="0"/>
              <a:t>+Add. Investments (Capital) 			 £ 20,000</a:t>
            </a:r>
          </a:p>
          <a:p>
            <a:r>
              <a:rPr lang="en-US" dirty="0"/>
              <a:t>+ Profit of the year (net profit)			 £ 30,000</a:t>
            </a:r>
          </a:p>
          <a:p>
            <a:r>
              <a:rPr lang="en-US" dirty="0"/>
              <a:t>- Net loss									-</a:t>
            </a:r>
          </a:p>
          <a:p>
            <a:r>
              <a:rPr lang="en-US" dirty="0"/>
              <a:t>- Drawings 								 £ (10,000)</a:t>
            </a:r>
          </a:p>
          <a:p>
            <a:r>
              <a:rPr lang="en-US" dirty="0"/>
              <a:t>= Capital ending balance				 </a:t>
            </a:r>
            <a:r>
              <a:rPr lang="en-US" b="1" dirty="0"/>
              <a:t>£ 140,000</a:t>
            </a:r>
          </a:p>
        </p:txBody>
      </p:sp>
      <p:cxnSp>
        <p:nvCxnSpPr>
          <p:cNvPr id="7" name="Straight Connector 6">
            <a:extLst>
              <a:ext uri="{FF2B5EF4-FFF2-40B4-BE49-F238E27FC236}">
                <a16:creationId xmlns:a16="http://schemas.microsoft.com/office/drawing/2014/main" id="{7CA20917-15F6-2C6D-96F6-4ADB9521F319}"/>
              </a:ext>
            </a:extLst>
          </p:cNvPr>
          <p:cNvCxnSpPr/>
          <p:nvPr/>
        </p:nvCxnSpPr>
        <p:spPr>
          <a:xfrm>
            <a:off x="6287784" y="5095982"/>
            <a:ext cx="1397286"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22674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051FF-2728-C5B2-2740-D24B06358764}"/>
              </a:ext>
            </a:extLst>
          </p:cNvPr>
          <p:cNvSpPr>
            <a:spLocks noGrp="1"/>
          </p:cNvSpPr>
          <p:nvPr>
            <p:ph type="title"/>
          </p:nvPr>
        </p:nvSpPr>
        <p:spPr/>
        <p:txBody>
          <a:bodyPr/>
          <a:lstStyle/>
          <a:p>
            <a:r>
              <a:rPr lang="en-US" dirty="0"/>
              <a:t>Business Entity Concept:</a:t>
            </a:r>
          </a:p>
        </p:txBody>
      </p:sp>
      <p:sp>
        <p:nvSpPr>
          <p:cNvPr id="3" name="Content Placeholder 2">
            <a:extLst>
              <a:ext uri="{FF2B5EF4-FFF2-40B4-BE49-F238E27FC236}">
                <a16:creationId xmlns:a16="http://schemas.microsoft.com/office/drawing/2014/main" id="{1C45E943-40F1-3738-D6A8-94D08AE12557}"/>
              </a:ext>
            </a:extLst>
          </p:cNvPr>
          <p:cNvSpPr>
            <a:spLocks noGrp="1"/>
          </p:cNvSpPr>
          <p:nvPr>
            <p:ph idx="1"/>
          </p:nvPr>
        </p:nvSpPr>
        <p:spPr/>
        <p:txBody>
          <a:bodyPr/>
          <a:lstStyle/>
          <a:p>
            <a:r>
              <a:rPr lang="en-US" dirty="0"/>
              <a:t>It states that there's a separate identity between the business and the owner. Accounts record business financial transactions and not the owner's personal transactions.</a:t>
            </a:r>
          </a:p>
        </p:txBody>
      </p:sp>
    </p:spTree>
    <p:extLst>
      <p:ext uri="{BB962C8B-B14F-4D97-AF65-F5344CB8AC3E}">
        <p14:creationId xmlns:p14="http://schemas.microsoft.com/office/powerpoint/2010/main" val="1107767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90D8E-A045-11B6-3ACC-7A7BA1F0E6A6}"/>
              </a:ext>
            </a:extLst>
          </p:cNvPr>
          <p:cNvSpPr>
            <a:spLocks noGrp="1"/>
          </p:cNvSpPr>
          <p:nvPr>
            <p:ph type="title"/>
          </p:nvPr>
        </p:nvSpPr>
        <p:spPr/>
        <p:txBody>
          <a:bodyPr/>
          <a:lstStyle/>
          <a:p>
            <a:r>
              <a:rPr lang="en-US" dirty="0"/>
              <a:t>B. Liabilities: </a:t>
            </a:r>
          </a:p>
        </p:txBody>
      </p:sp>
      <p:sp>
        <p:nvSpPr>
          <p:cNvPr id="3" name="Content Placeholder 2">
            <a:extLst>
              <a:ext uri="{FF2B5EF4-FFF2-40B4-BE49-F238E27FC236}">
                <a16:creationId xmlns:a16="http://schemas.microsoft.com/office/drawing/2014/main" id="{925C5847-84F9-8882-8613-523F7908ABB1}"/>
              </a:ext>
            </a:extLst>
          </p:cNvPr>
          <p:cNvSpPr>
            <a:spLocks noGrp="1"/>
          </p:cNvSpPr>
          <p:nvPr>
            <p:ph idx="1"/>
          </p:nvPr>
        </p:nvSpPr>
        <p:spPr/>
        <p:txBody>
          <a:bodyPr>
            <a:normAutofit fontScale="62500" lnSpcReduction="20000"/>
          </a:bodyPr>
          <a:lstStyle/>
          <a:p>
            <a:pPr marL="0" indent="0">
              <a:buNone/>
            </a:pPr>
            <a:r>
              <a:rPr lang="en-US" dirty="0"/>
              <a:t>- Consists of money owing for goods supplied to the firm, and for expenses, also for loans made to the firm.</a:t>
            </a:r>
          </a:p>
          <a:p>
            <a:pPr marL="0" indent="0">
              <a:buNone/>
            </a:pPr>
            <a:r>
              <a:rPr lang="en-US" dirty="0"/>
              <a:t>1. Current liabilities (amounts falling due within 12 months): Current liabilities represents amounts payable with in a period of 12 months from the balance sheet date as:</a:t>
            </a:r>
          </a:p>
          <a:p>
            <a:r>
              <a:rPr lang="en-US" dirty="0"/>
              <a:t>Bank overdraft (loan repayable within 12 months): Is the amount due to the bank when the company withdraws more than it's balance in the bank current account.</a:t>
            </a:r>
          </a:p>
          <a:p>
            <a:r>
              <a:rPr lang="en-US" dirty="0"/>
              <a:t>Trade payables (creditors): Is the amount due to suppliers who provide the company with its needs of inventory (stock), goods, raw materials ... </a:t>
            </a:r>
            <a:r>
              <a:rPr lang="en-US" dirty="0" err="1"/>
              <a:t>eto</a:t>
            </a:r>
            <a:r>
              <a:rPr lang="en-US" dirty="0"/>
              <a:t> on credit.</a:t>
            </a:r>
          </a:p>
          <a:p>
            <a:r>
              <a:rPr lang="en-US" dirty="0"/>
              <a:t>Other payables (owing expenses): Is the expenses of the period (the current year) which had not yet been paid. e.g.: owing wages, outstanding rent, insurance accrued, interest unpaid. </a:t>
            </a:r>
          </a:p>
          <a:p>
            <a:r>
              <a:rPr lang="en-US" dirty="0"/>
              <a:t>(owing = unpaid = accrued = accruals = in arrear = outstanding) have the same meaning.</a:t>
            </a:r>
          </a:p>
        </p:txBody>
      </p:sp>
    </p:spTree>
    <p:extLst>
      <p:ext uri="{BB962C8B-B14F-4D97-AF65-F5344CB8AC3E}">
        <p14:creationId xmlns:p14="http://schemas.microsoft.com/office/powerpoint/2010/main" val="38774032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D09B0-034E-DEEB-A7BD-E1C34C8FBB2D}"/>
              </a:ext>
            </a:extLst>
          </p:cNvPr>
          <p:cNvSpPr>
            <a:spLocks noGrp="1"/>
          </p:cNvSpPr>
          <p:nvPr>
            <p:ph type="title"/>
          </p:nvPr>
        </p:nvSpPr>
        <p:spPr/>
        <p:txBody>
          <a:bodyPr/>
          <a:lstStyle/>
          <a:p>
            <a:r>
              <a:rPr lang="en-US" dirty="0"/>
              <a:t>2. Non-current liabilities </a:t>
            </a:r>
          </a:p>
        </p:txBody>
      </p:sp>
      <p:sp>
        <p:nvSpPr>
          <p:cNvPr id="3" name="Content Placeholder 2">
            <a:extLst>
              <a:ext uri="{FF2B5EF4-FFF2-40B4-BE49-F238E27FC236}">
                <a16:creationId xmlns:a16="http://schemas.microsoft.com/office/drawing/2014/main" id="{1C697D98-DC94-8749-59C4-0BC1F1F7B432}"/>
              </a:ext>
            </a:extLst>
          </p:cNvPr>
          <p:cNvSpPr>
            <a:spLocks noGrp="1"/>
          </p:cNvSpPr>
          <p:nvPr>
            <p:ph idx="1"/>
          </p:nvPr>
        </p:nvSpPr>
        <p:spPr/>
        <p:txBody>
          <a:bodyPr>
            <a:normAutofit fontScale="85000" lnSpcReduction="20000"/>
          </a:bodyPr>
          <a:lstStyle/>
          <a:p>
            <a:r>
              <a:rPr lang="en-US" dirty="0"/>
              <a:t>(long term liabilities, amounts falling due after more than one year):</a:t>
            </a:r>
          </a:p>
          <a:p>
            <a:r>
              <a:rPr lang="en-US" dirty="0"/>
              <a:t>These are the amounts payable more than 12 months after the balance sheet date.</a:t>
            </a:r>
          </a:p>
          <a:p>
            <a:pPr marL="0" indent="0">
              <a:buNone/>
            </a:pPr>
            <a:r>
              <a:rPr lang="en-US" dirty="0"/>
              <a:t>Non-current liabilities (long term liabilities) are: </a:t>
            </a:r>
          </a:p>
          <a:p>
            <a:r>
              <a:rPr lang="en-US" dirty="0"/>
              <a:t>Loans: Money borrowed from banks or individuals with a promise to pay it back in the long run. Loans usually carry a fixed interest rate but we don't show the value of the interest in the balance sheet.</a:t>
            </a:r>
          </a:p>
          <a:p>
            <a:r>
              <a:rPr lang="en-US" dirty="0"/>
              <a:t>It's to be shown in the income statement (profit and loss account).</a:t>
            </a:r>
          </a:p>
        </p:txBody>
      </p:sp>
    </p:spTree>
    <p:extLst>
      <p:ext uri="{BB962C8B-B14F-4D97-AF65-F5344CB8AC3E}">
        <p14:creationId xmlns:p14="http://schemas.microsoft.com/office/powerpoint/2010/main" val="81420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5B7FE-6C16-02BB-86FC-74DF3FD09910}"/>
              </a:ext>
            </a:extLst>
          </p:cNvPr>
          <p:cNvSpPr>
            <a:spLocks noGrp="1"/>
          </p:cNvSpPr>
          <p:nvPr>
            <p:ph type="title"/>
          </p:nvPr>
        </p:nvSpPr>
        <p:spPr/>
        <p:txBody>
          <a:bodyPr/>
          <a:lstStyle/>
          <a:p>
            <a:r>
              <a:rPr lang="en-US" dirty="0"/>
              <a:t>C. Assets:</a:t>
            </a:r>
          </a:p>
        </p:txBody>
      </p:sp>
      <p:sp>
        <p:nvSpPr>
          <p:cNvPr id="3" name="Content Placeholder 2">
            <a:extLst>
              <a:ext uri="{FF2B5EF4-FFF2-40B4-BE49-F238E27FC236}">
                <a16:creationId xmlns:a16="http://schemas.microsoft.com/office/drawing/2014/main" id="{AA2A2F11-AA14-A0FA-52BA-257C41B2D403}"/>
              </a:ext>
            </a:extLst>
          </p:cNvPr>
          <p:cNvSpPr>
            <a:spLocks noGrp="1"/>
          </p:cNvSpPr>
          <p:nvPr>
            <p:ph idx="1"/>
          </p:nvPr>
        </p:nvSpPr>
        <p:spPr/>
        <p:txBody>
          <a:bodyPr/>
          <a:lstStyle/>
          <a:p>
            <a:r>
              <a:rPr lang="en-US" dirty="0"/>
              <a:t>These are the items owned by the firm using its sources of finance.</a:t>
            </a:r>
          </a:p>
          <a:p>
            <a:r>
              <a:rPr lang="en-US" dirty="0"/>
              <a:t>i.e.: The company will use the amounts of equity (capital) and liabilities to buy assets, that's why the two sides of the balance sheet should be equal.</a:t>
            </a:r>
          </a:p>
        </p:txBody>
      </p:sp>
    </p:spTree>
    <p:extLst>
      <p:ext uri="{BB962C8B-B14F-4D97-AF65-F5344CB8AC3E}">
        <p14:creationId xmlns:p14="http://schemas.microsoft.com/office/powerpoint/2010/main" val="32839808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6DBB6-30B1-E1D4-F5E5-AE3C62E73026}"/>
              </a:ext>
            </a:extLst>
          </p:cNvPr>
          <p:cNvSpPr>
            <a:spLocks noGrp="1"/>
          </p:cNvSpPr>
          <p:nvPr>
            <p:ph type="title"/>
          </p:nvPr>
        </p:nvSpPr>
        <p:spPr/>
        <p:txBody>
          <a:bodyPr>
            <a:normAutofit fontScale="90000"/>
          </a:bodyPr>
          <a:lstStyle/>
          <a:p>
            <a:r>
              <a:rPr lang="en-US" dirty="0"/>
              <a:t>Dual aspect concept (Duality):</a:t>
            </a:r>
            <a:br>
              <a:rPr lang="en-US" dirty="0"/>
            </a:br>
            <a:endParaRPr lang="en-US" dirty="0"/>
          </a:p>
        </p:txBody>
      </p:sp>
      <p:sp>
        <p:nvSpPr>
          <p:cNvPr id="3" name="Content Placeholder 2">
            <a:extLst>
              <a:ext uri="{FF2B5EF4-FFF2-40B4-BE49-F238E27FC236}">
                <a16:creationId xmlns:a16="http://schemas.microsoft.com/office/drawing/2014/main" id="{91B43B92-D97D-9AFE-CB43-C8ADDC1AFF9B}"/>
              </a:ext>
            </a:extLst>
          </p:cNvPr>
          <p:cNvSpPr>
            <a:spLocks noGrp="1"/>
          </p:cNvSpPr>
          <p:nvPr>
            <p:ph idx="1"/>
          </p:nvPr>
        </p:nvSpPr>
        <p:spPr/>
        <p:txBody>
          <a:bodyPr>
            <a:normAutofit lnSpcReduction="10000"/>
          </a:bodyPr>
          <a:lstStyle/>
          <a:p>
            <a:r>
              <a:rPr lang="en-US" dirty="0"/>
              <a:t>This concept states that there are two aspects of accounting one, represented by the assets of the business and the other by the claims against them the concept state that these two aspect are always equal to each other: In other words: </a:t>
            </a:r>
          </a:p>
          <a:p>
            <a:r>
              <a:rPr lang="en-US" b="1" dirty="0"/>
              <a:t>Assets = Capital + liabilities</a:t>
            </a:r>
          </a:p>
          <a:p>
            <a:r>
              <a:rPr lang="en-US" dirty="0"/>
              <a:t>Double entry: Is the name given to the method of recording the transactions so that the dual aspect concept is upheld</a:t>
            </a:r>
          </a:p>
        </p:txBody>
      </p:sp>
    </p:spTree>
    <p:extLst>
      <p:ext uri="{BB962C8B-B14F-4D97-AF65-F5344CB8AC3E}">
        <p14:creationId xmlns:p14="http://schemas.microsoft.com/office/powerpoint/2010/main" val="25475255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4A38B-8826-4DC1-7B8B-C7C2AAB2417A}"/>
              </a:ext>
            </a:extLst>
          </p:cNvPr>
          <p:cNvSpPr>
            <a:spLocks noGrp="1"/>
          </p:cNvSpPr>
          <p:nvPr>
            <p:ph type="title"/>
          </p:nvPr>
        </p:nvSpPr>
        <p:spPr/>
        <p:txBody>
          <a:bodyPr>
            <a:normAutofit fontScale="90000"/>
          </a:bodyPr>
          <a:lstStyle/>
          <a:p>
            <a:r>
              <a:rPr lang="en-US" dirty="0"/>
              <a:t>Assets are classified into two groups</a:t>
            </a:r>
          </a:p>
        </p:txBody>
      </p:sp>
      <p:sp>
        <p:nvSpPr>
          <p:cNvPr id="3" name="Content Placeholder 2">
            <a:extLst>
              <a:ext uri="{FF2B5EF4-FFF2-40B4-BE49-F238E27FC236}">
                <a16:creationId xmlns:a16="http://schemas.microsoft.com/office/drawing/2014/main" id="{7106106F-272F-D4AB-9E8C-F42FC9878834}"/>
              </a:ext>
            </a:extLst>
          </p:cNvPr>
          <p:cNvSpPr>
            <a:spLocks noGrp="1"/>
          </p:cNvSpPr>
          <p:nvPr>
            <p:ph idx="1"/>
          </p:nvPr>
        </p:nvSpPr>
        <p:spPr/>
        <p:txBody>
          <a:bodyPr>
            <a:normAutofit fontScale="92500" lnSpcReduction="10000"/>
          </a:bodyPr>
          <a:lstStyle/>
          <a:p>
            <a:r>
              <a:rPr lang="en-US" dirty="0"/>
              <a:t>Non-current assets (fixed assets): Are those assets which are held for continuing use in the business with a view of profits being earned from that use examples are:</a:t>
            </a:r>
          </a:p>
          <a:p>
            <a:r>
              <a:rPr lang="en-US" dirty="0"/>
              <a:t>Premises (land &amp; buildings)			X</a:t>
            </a:r>
          </a:p>
          <a:p>
            <a:r>
              <a:rPr lang="en-US" dirty="0"/>
              <a:t>Motor van (vehicle) 					X</a:t>
            </a:r>
          </a:p>
          <a:p>
            <a:r>
              <a:rPr lang="en-US" dirty="0"/>
              <a:t>Furniture								X</a:t>
            </a:r>
          </a:p>
          <a:p>
            <a:r>
              <a:rPr lang="en-US" dirty="0"/>
              <a:t>Fixtures &amp; Fittings					X</a:t>
            </a:r>
          </a:p>
          <a:p>
            <a:r>
              <a:rPr lang="en-US" dirty="0"/>
              <a:t>Machinery Equipment					X</a:t>
            </a:r>
          </a:p>
        </p:txBody>
      </p:sp>
    </p:spTree>
    <p:extLst>
      <p:ext uri="{BB962C8B-B14F-4D97-AF65-F5344CB8AC3E}">
        <p14:creationId xmlns:p14="http://schemas.microsoft.com/office/powerpoint/2010/main" val="30861987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16563-CECC-54C3-C8DE-4AF145B9BA8F}"/>
              </a:ext>
            </a:extLst>
          </p:cNvPr>
          <p:cNvSpPr>
            <a:spLocks noGrp="1"/>
          </p:cNvSpPr>
          <p:nvPr>
            <p:ph type="title"/>
          </p:nvPr>
        </p:nvSpPr>
        <p:spPr/>
        <p:txBody>
          <a:bodyPr>
            <a:normAutofit fontScale="90000"/>
          </a:bodyPr>
          <a:lstStyle/>
          <a:p>
            <a:r>
              <a:rPr lang="en-US" dirty="0"/>
              <a:t>Current assets are presented in the B/S in order of their liquidity </a:t>
            </a:r>
          </a:p>
        </p:txBody>
      </p:sp>
      <p:sp>
        <p:nvSpPr>
          <p:cNvPr id="3" name="Content Placeholder 2">
            <a:extLst>
              <a:ext uri="{FF2B5EF4-FFF2-40B4-BE49-F238E27FC236}">
                <a16:creationId xmlns:a16="http://schemas.microsoft.com/office/drawing/2014/main" id="{D492A1E7-2011-BD20-2338-5ECE381EED6F}"/>
              </a:ext>
            </a:extLst>
          </p:cNvPr>
          <p:cNvSpPr>
            <a:spLocks noGrp="1"/>
          </p:cNvSpPr>
          <p:nvPr>
            <p:ph idx="1"/>
          </p:nvPr>
        </p:nvSpPr>
        <p:spPr/>
        <p:txBody>
          <a:bodyPr>
            <a:normAutofit fontScale="92500" lnSpcReduction="20000"/>
          </a:bodyPr>
          <a:lstStyle/>
          <a:p>
            <a:r>
              <a:rPr lang="en-US" dirty="0"/>
              <a:t>Current assets: Are the assets which we intend to turn into cash within relatively short period of time or which are already cash Examples are :</a:t>
            </a:r>
          </a:p>
          <a:p>
            <a:r>
              <a:rPr lang="en-US" dirty="0"/>
              <a:t>Inventory (stock)								X</a:t>
            </a:r>
          </a:p>
          <a:p>
            <a:r>
              <a:rPr lang="en-US" dirty="0"/>
              <a:t>Trade Receivables (debtors)					X</a:t>
            </a:r>
          </a:p>
          <a:p>
            <a:r>
              <a:rPr lang="en-US" dirty="0"/>
              <a:t>Other receivables (prepayments) 				X</a:t>
            </a:r>
          </a:p>
          <a:p>
            <a:r>
              <a:rPr lang="en-US" dirty="0"/>
              <a:t>Cash	at bank 									X</a:t>
            </a:r>
          </a:p>
          <a:p>
            <a:r>
              <a:rPr lang="en-US" dirty="0"/>
              <a:t>Cash in hand									X</a:t>
            </a:r>
          </a:p>
          <a:p>
            <a:r>
              <a:rPr lang="en-US" dirty="0"/>
              <a:t>									</a:t>
            </a:r>
          </a:p>
        </p:txBody>
      </p:sp>
      <p:sp>
        <p:nvSpPr>
          <p:cNvPr id="4" name="Arrow: Down 3">
            <a:extLst>
              <a:ext uri="{FF2B5EF4-FFF2-40B4-BE49-F238E27FC236}">
                <a16:creationId xmlns:a16="http://schemas.microsoft.com/office/drawing/2014/main" id="{E47FD966-9ECA-8470-9296-CFD5181DC48E}"/>
              </a:ext>
            </a:extLst>
          </p:cNvPr>
          <p:cNvSpPr/>
          <p:nvPr/>
        </p:nvSpPr>
        <p:spPr>
          <a:xfrm>
            <a:off x="7594600" y="3429000"/>
            <a:ext cx="273050" cy="238125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18155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2626F00-5468-64B7-D125-3B8AF9E0D0CB}"/>
              </a:ext>
            </a:extLst>
          </p:cNvPr>
          <p:cNvSpPr>
            <a:spLocks noGrp="1"/>
          </p:cNvSpPr>
          <p:nvPr>
            <p:ph type="title"/>
          </p:nvPr>
        </p:nvSpPr>
        <p:spPr/>
        <p:txBody>
          <a:bodyPr>
            <a:noAutofit/>
          </a:bodyPr>
          <a:lstStyle/>
          <a:p>
            <a:r>
              <a:rPr lang="en-US" sz="2000" dirty="0"/>
              <a:t>Different formats of the Statement of Financial Position</a:t>
            </a:r>
            <a:br>
              <a:rPr lang="en-US" sz="2000" dirty="0"/>
            </a:br>
            <a:r>
              <a:rPr lang="en-US" sz="2000" dirty="0"/>
              <a:t>Form (1): The Horizontal form :</a:t>
            </a:r>
            <a:br>
              <a:rPr lang="en-US" sz="2000" dirty="0"/>
            </a:br>
            <a:r>
              <a:rPr lang="en-US" sz="2000" dirty="0"/>
              <a:t>X's Statement of financial position as at 31/12/2025</a:t>
            </a:r>
          </a:p>
        </p:txBody>
      </p:sp>
      <p:sp>
        <p:nvSpPr>
          <p:cNvPr id="5" name="Content Placeholder 4">
            <a:extLst>
              <a:ext uri="{FF2B5EF4-FFF2-40B4-BE49-F238E27FC236}">
                <a16:creationId xmlns:a16="http://schemas.microsoft.com/office/drawing/2014/main" id="{14B89BCF-145C-B5FE-EFA9-4888C33200D6}"/>
              </a:ext>
            </a:extLst>
          </p:cNvPr>
          <p:cNvSpPr>
            <a:spLocks noGrp="1"/>
          </p:cNvSpPr>
          <p:nvPr>
            <p:ph sz="half" idx="1"/>
          </p:nvPr>
        </p:nvSpPr>
        <p:spPr/>
        <p:txBody>
          <a:bodyPr>
            <a:normAutofit fontScale="62500" lnSpcReduction="20000"/>
          </a:bodyPr>
          <a:lstStyle/>
          <a:p>
            <a:pPr marL="0" indent="0">
              <a:buNone/>
            </a:pPr>
            <a:r>
              <a:rPr lang="en-US" b="1" dirty="0"/>
              <a:t>Non-currents assets (fixed assets):</a:t>
            </a:r>
          </a:p>
          <a:p>
            <a:pPr marL="0" indent="0">
              <a:buNone/>
            </a:pPr>
            <a:r>
              <a:rPr lang="en-US" dirty="0"/>
              <a:t>Premises (property)		 £ 20,000</a:t>
            </a:r>
          </a:p>
          <a:p>
            <a:pPr marL="0" indent="0">
              <a:buNone/>
            </a:pPr>
            <a:r>
              <a:rPr lang="en-US" dirty="0"/>
              <a:t>Motor vehicle			 £ 10,000</a:t>
            </a:r>
          </a:p>
          <a:p>
            <a:pPr marL="0" indent="0">
              <a:buNone/>
            </a:pPr>
            <a:r>
              <a:rPr lang="en-US" dirty="0"/>
              <a:t>Furniture				 £  3000</a:t>
            </a:r>
          </a:p>
          <a:p>
            <a:pPr marL="0" indent="0">
              <a:buNone/>
            </a:pPr>
            <a:r>
              <a:rPr lang="en-US" dirty="0"/>
              <a:t>Fixtures &amp; fittings			 £  2000</a:t>
            </a:r>
          </a:p>
          <a:p>
            <a:pPr marL="0" indent="0">
              <a:buNone/>
            </a:pPr>
            <a:r>
              <a:rPr lang="en-US" b="1" dirty="0"/>
              <a:t>Current assets:</a:t>
            </a:r>
          </a:p>
          <a:p>
            <a:pPr marL="0" indent="0">
              <a:buNone/>
            </a:pPr>
            <a:r>
              <a:rPr lang="en-US" dirty="0"/>
              <a:t>Inventory (closing) (stock)	 £  5000</a:t>
            </a:r>
          </a:p>
          <a:p>
            <a:pPr marL="0" indent="0">
              <a:buNone/>
            </a:pPr>
            <a:r>
              <a:rPr lang="en-US" dirty="0"/>
              <a:t>Trade receivables (debtors)	 £  2000</a:t>
            </a:r>
          </a:p>
          <a:p>
            <a:pPr marL="0" indent="0">
              <a:buNone/>
            </a:pPr>
            <a:r>
              <a:rPr lang="en-US" dirty="0"/>
              <a:t>Other receivables (prepayments) £ 1000</a:t>
            </a:r>
          </a:p>
          <a:p>
            <a:pPr marL="0" indent="0">
              <a:buNone/>
            </a:pPr>
            <a:r>
              <a:rPr lang="en-US" dirty="0"/>
              <a:t>Cash at bank			 £  11,000</a:t>
            </a:r>
          </a:p>
          <a:p>
            <a:pPr marL="0" indent="0">
              <a:buNone/>
            </a:pPr>
            <a:r>
              <a:rPr lang="en-US" dirty="0"/>
              <a:t>Cash in hand			 £  9000</a:t>
            </a:r>
          </a:p>
        </p:txBody>
      </p:sp>
      <p:sp>
        <p:nvSpPr>
          <p:cNvPr id="6" name="Content Placeholder 5">
            <a:extLst>
              <a:ext uri="{FF2B5EF4-FFF2-40B4-BE49-F238E27FC236}">
                <a16:creationId xmlns:a16="http://schemas.microsoft.com/office/drawing/2014/main" id="{078CC037-9C26-F8EE-7FB9-324315B850D3}"/>
              </a:ext>
            </a:extLst>
          </p:cNvPr>
          <p:cNvSpPr>
            <a:spLocks noGrp="1"/>
          </p:cNvSpPr>
          <p:nvPr>
            <p:ph sz="half" idx="2"/>
          </p:nvPr>
        </p:nvSpPr>
        <p:spPr>
          <a:xfrm>
            <a:off x="4492745" y="2487168"/>
            <a:ext cx="3948515" cy="3447288"/>
          </a:xfrm>
        </p:spPr>
        <p:txBody>
          <a:bodyPr>
            <a:normAutofit fontScale="62500" lnSpcReduction="20000"/>
          </a:bodyPr>
          <a:lstStyle/>
          <a:p>
            <a:r>
              <a:rPr lang="en-US" b="1" dirty="0"/>
              <a:t>Current liabilities</a:t>
            </a:r>
          </a:p>
          <a:p>
            <a:r>
              <a:rPr lang="en-US" dirty="0"/>
              <a:t>Bank overdraft			 -</a:t>
            </a:r>
          </a:p>
          <a:p>
            <a:r>
              <a:rPr lang="en-US" dirty="0"/>
              <a:t>Trade payables (creditors)		 £ 10,000</a:t>
            </a:r>
          </a:p>
          <a:p>
            <a:r>
              <a:rPr lang="en-US" dirty="0"/>
              <a:t>Other payables(owing expenses)   £ 6000</a:t>
            </a:r>
          </a:p>
          <a:p>
            <a:r>
              <a:rPr lang="en-US" b="1" dirty="0"/>
              <a:t>Non-current liabilities (long term liabilities):</a:t>
            </a:r>
          </a:p>
          <a:p>
            <a:r>
              <a:rPr lang="en-US" dirty="0"/>
              <a:t>Loan					 £ 23,000</a:t>
            </a:r>
          </a:p>
          <a:p>
            <a:r>
              <a:rPr lang="en-US" b="1" dirty="0"/>
              <a:t>Capital opening			 </a:t>
            </a:r>
            <a:r>
              <a:rPr lang="en-US" dirty="0"/>
              <a:t>£  20,000</a:t>
            </a:r>
          </a:p>
          <a:p>
            <a:r>
              <a:rPr lang="en-US" dirty="0"/>
              <a:t>+ Profit for the year			 £  5000</a:t>
            </a:r>
          </a:p>
          <a:p>
            <a:r>
              <a:rPr lang="en-US" dirty="0"/>
              <a:t>- Drawings				 £  (1000)</a:t>
            </a:r>
          </a:p>
          <a:p>
            <a:r>
              <a:rPr lang="en-US" dirty="0"/>
              <a:t>Capital balance(ending)		 £  24,000</a:t>
            </a:r>
          </a:p>
        </p:txBody>
      </p:sp>
      <p:cxnSp>
        <p:nvCxnSpPr>
          <p:cNvPr id="8" name="Straight Connector 7">
            <a:extLst>
              <a:ext uri="{FF2B5EF4-FFF2-40B4-BE49-F238E27FC236}">
                <a16:creationId xmlns:a16="http://schemas.microsoft.com/office/drawing/2014/main" id="{728C268C-5FC5-8CA9-FF78-65F94F5544AF}"/>
              </a:ext>
            </a:extLst>
          </p:cNvPr>
          <p:cNvCxnSpPr/>
          <p:nvPr/>
        </p:nvCxnSpPr>
        <p:spPr>
          <a:xfrm>
            <a:off x="4343400" y="2396067"/>
            <a:ext cx="0" cy="3877733"/>
          </a:xfrm>
          <a:prstGeom prst="line">
            <a:avLst/>
          </a:prstGeom>
        </p:spPr>
        <p:style>
          <a:lnRef idx="1">
            <a:schemeClr val="accent1"/>
          </a:lnRef>
          <a:fillRef idx="0">
            <a:schemeClr val="accent1"/>
          </a:fillRef>
          <a:effectRef idx="0">
            <a:schemeClr val="accent1"/>
          </a:effectRef>
          <a:fontRef idx="minor">
            <a:schemeClr val="tx1"/>
          </a:fontRef>
        </p:style>
      </p:cxnSp>
      <p:sp>
        <p:nvSpPr>
          <p:cNvPr id="9" name="Rectangle: Rounded Corners 8">
            <a:extLst>
              <a:ext uri="{FF2B5EF4-FFF2-40B4-BE49-F238E27FC236}">
                <a16:creationId xmlns:a16="http://schemas.microsoft.com/office/drawing/2014/main" id="{0E0873BE-53D8-FB88-3466-8A9F76CE5943}"/>
              </a:ext>
            </a:extLst>
          </p:cNvPr>
          <p:cNvSpPr/>
          <p:nvPr/>
        </p:nvSpPr>
        <p:spPr>
          <a:xfrm>
            <a:off x="3468286" y="4004901"/>
            <a:ext cx="875114" cy="279232"/>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500" dirty="0">
                <a:solidFill>
                  <a:schemeClr val="tx1">
                    <a:lumMod val="85000"/>
                    <a:lumOff val="15000"/>
                  </a:schemeClr>
                </a:solidFill>
              </a:rPr>
              <a:t>£ 35,00</a:t>
            </a:r>
          </a:p>
        </p:txBody>
      </p:sp>
      <p:sp>
        <p:nvSpPr>
          <p:cNvPr id="10" name="Rectangle: Rounded Corners 9">
            <a:extLst>
              <a:ext uri="{FF2B5EF4-FFF2-40B4-BE49-F238E27FC236}">
                <a16:creationId xmlns:a16="http://schemas.microsoft.com/office/drawing/2014/main" id="{561F4690-D12A-4962-E29B-CC0857060B0E}"/>
              </a:ext>
            </a:extLst>
          </p:cNvPr>
          <p:cNvSpPr/>
          <p:nvPr/>
        </p:nvSpPr>
        <p:spPr>
          <a:xfrm>
            <a:off x="3468286" y="5948587"/>
            <a:ext cx="875114" cy="279232"/>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500" dirty="0">
                <a:solidFill>
                  <a:schemeClr val="tx1">
                    <a:lumMod val="85000"/>
                    <a:lumOff val="15000"/>
                  </a:schemeClr>
                </a:solidFill>
              </a:rPr>
              <a:t>£ 63,000</a:t>
            </a:r>
          </a:p>
        </p:txBody>
      </p:sp>
      <p:sp>
        <p:nvSpPr>
          <p:cNvPr id="11" name="Rectangle: Rounded Corners 10">
            <a:extLst>
              <a:ext uri="{FF2B5EF4-FFF2-40B4-BE49-F238E27FC236}">
                <a16:creationId xmlns:a16="http://schemas.microsoft.com/office/drawing/2014/main" id="{F1E74559-5E01-0DB0-DAC0-5C481F960242}"/>
              </a:ext>
            </a:extLst>
          </p:cNvPr>
          <p:cNvSpPr/>
          <p:nvPr/>
        </p:nvSpPr>
        <p:spPr>
          <a:xfrm>
            <a:off x="7631174" y="5948587"/>
            <a:ext cx="875114" cy="279232"/>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500" dirty="0">
                <a:solidFill>
                  <a:schemeClr val="tx1">
                    <a:lumMod val="85000"/>
                    <a:lumOff val="15000"/>
                  </a:schemeClr>
                </a:solidFill>
              </a:rPr>
              <a:t>£ 63,000</a:t>
            </a:r>
          </a:p>
        </p:txBody>
      </p:sp>
      <p:cxnSp>
        <p:nvCxnSpPr>
          <p:cNvPr id="15" name="Straight Connector 14">
            <a:extLst>
              <a:ext uri="{FF2B5EF4-FFF2-40B4-BE49-F238E27FC236}">
                <a16:creationId xmlns:a16="http://schemas.microsoft.com/office/drawing/2014/main" id="{B5B6203A-6F87-7491-139D-21BFF4A5C595}"/>
              </a:ext>
            </a:extLst>
          </p:cNvPr>
          <p:cNvCxnSpPr/>
          <p:nvPr/>
        </p:nvCxnSpPr>
        <p:spPr>
          <a:xfrm>
            <a:off x="7391398" y="4202342"/>
            <a:ext cx="11148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4C3DBF3-AFD2-CF8A-B961-48B82CD09D81}"/>
              </a:ext>
            </a:extLst>
          </p:cNvPr>
          <p:cNvCxnSpPr/>
          <p:nvPr/>
        </p:nvCxnSpPr>
        <p:spPr>
          <a:xfrm>
            <a:off x="7391398" y="4464809"/>
            <a:ext cx="11148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Rectangle: Rounded Corners 17">
            <a:extLst>
              <a:ext uri="{FF2B5EF4-FFF2-40B4-BE49-F238E27FC236}">
                <a16:creationId xmlns:a16="http://schemas.microsoft.com/office/drawing/2014/main" id="{DDC67606-AF4D-A9AB-EA0E-982791EF370D}"/>
              </a:ext>
            </a:extLst>
          </p:cNvPr>
          <p:cNvSpPr/>
          <p:nvPr/>
        </p:nvSpPr>
        <p:spPr>
          <a:xfrm>
            <a:off x="7672479" y="3683502"/>
            <a:ext cx="918125" cy="225471"/>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500" dirty="0">
                <a:solidFill>
                  <a:schemeClr val="tx1">
                    <a:lumMod val="85000"/>
                    <a:lumOff val="15000"/>
                  </a:schemeClr>
                </a:solidFill>
              </a:rPr>
              <a:t>£ 16,000</a:t>
            </a:r>
          </a:p>
        </p:txBody>
      </p:sp>
    </p:spTree>
    <p:extLst>
      <p:ext uri="{BB962C8B-B14F-4D97-AF65-F5344CB8AC3E}">
        <p14:creationId xmlns:p14="http://schemas.microsoft.com/office/powerpoint/2010/main" val="34020889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2DCABF3-C509-A72A-12DF-67A0FE63B798}"/>
              </a:ext>
            </a:extLst>
          </p:cNvPr>
          <p:cNvSpPr>
            <a:spLocks noGrp="1"/>
          </p:cNvSpPr>
          <p:nvPr>
            <p:ph type="title"/>
          </p:nvPr>
        </p:nvSpPr>
        <p:spPr/>
        <p:txBody>
          <a:bodyPr>
            <a:normAutofit fontScale="90000"/>
          </a:bodyPr>
          <a:lstStyle/>
          <a:p>
            <a:r>
              <a:rPr lang="en-US" dirty="0"/>
              <a:t>The following information is taken from the books of Ramy at 31</a:t>
            </a:r>
            <a:br>
              <a:rPr lang="en-US" dirty="0"/>
            </a:br>
            <a:r>
              <a:rPr lang="en-US" dirty="0"/>
              <a:t>December 2005</a:t>
            </a:r>
          </a:p>
        </p:txBody>
      </p:sp>
      <p:sp>
        <p:nvSpPr>
          <p:cNvPr id="13" name="Content Placeholder 12">
            <a:extLst>
              <a:ext uri="{FF2B5EF4-FFF2-40B4-BE49-F238E27FC236}">
                <a16:creationId xmlns:a16="http://schemas.microsoft.com/office/drawing/2014/main" id="{A40BF225-CC19-60BA-7BE7-7F0CFE53DB23}"/>
              </a:ext>
            </a:extLst>
          </p:cNvPr>
          <p:cNvSpPr>
            <a:spLocks noGrp="1"/>
          </p:cNvSpPr>
          <p:nvPr>
            <p:ph sz="half" idx="1"/>
          </p:nvPr>
        </p:nvSpPr>
        <p:spPr/>
        <p:txBody>
          <a:bodyPr>
            <a:noAutofit/>
          </a:bodyPr>
          <a:lstStyle/>
          <a:p>
            <a:r>
              <a:rPr lang="en-US" sz="1100" dirty="0"/>
              <a:t>Premises ( property)</a:t>
            </a:r>
          </a:p>
          <a:p>
            <a:r>
              <a:rPr lang="en-US" sz="1100" dirty="0"/>
              <a:t>Motor van. (at cost)</a:t>
            </a:r>
          </a:p>
          <a:p>
            <a:r>
              <a:rPr lang="en-US" sz="1100" dirty="0"/>
              <a:t>Provision for depreciation of motor van</a:t>
            </a:r>
          </a:p>
          <a:p>
            <a:r>
              <a:rPr lang="en-US" sz="1100" dirty="0"/>
              <a:t>Furniture at cost</a:t>
            </a:r>
          </a:p>
          <a:p>
            <a:r>
              <a:rPr lang="en-US" sz="1100" dirty="0"/>
              <a:t>Provision for depreciation of furniture</a:t>
            </a:r>
          </a:p>
          <a:p>
            <a:r>
              <a:rPr lang="en-US" sz="1100" dirty="0"/>
              <a:t>Inventory (stock)</a:t>
            </a:r>
          </a:p>
          <a:p>
            <a:r>
              <a:rPr lang="en-US" sz="1100" dirty="0"/>
              <a:t>Trade receivables (debtors)</a:t>
            </a:r>
          </a:p>
          <a:p>
            <a:r>
              <a:rPr lang="en-US" sz="1100" dirty="0"/>
              <a:t>Cash</a:t>
            </a:r>
          </a:p>
          <a:p>
            <a:r>
              <a:rPr lang="en-US" sz="1100" dirty="0"/>
              <a:t>Loan</a:t>
            </a:r>
          </a:p>
          <a:p>
            <a:r>
              <a:rPr lang="en-US" sz="1100" dirty="0"/>
              <a:t>Trade payables (creditors)</a:t>
            </a:r>
          </a:p>
          <a:p>
            <a:r>
              <a:rPr lang="en-US" sz="1100" dirty="0"/>
              <a:t>Other payables (accruals)</a:t>
            </a:r>
          </a:p>
          <a:p>
            <a:r>
              <a:rPr lang="en-US" sz="1100" dirty="0"/>
              <a:t>Capital opening</a:t>
            </a:r>
          </a:p>
          <a:p>
            <a:r>
              <a:rPr lang="en-US" sz="1100" dirty="0"/>
              <a:t>Profit for the year (net profit)</a:t>
            </a:r>
          </a:p>
          <a:p>
            <a:r>
              <a:rPr lang="en-US" sz="1100" dirty="0"/>
              <a:t>Drawings</a:t>
            </a:r>
          </a:p>
        </p:txBody>
      </p:sp>
      <p:sp>
        <p:nvSpPr>
          <p:cNvPr id="14" name="Content Placeholder 13">
            <a:extLst>
              <a:ext uri="{FF2B5EF4-FFF2-40B4-BE49-F238E27FC236}">
                <a16:creationId xmlns:a16="http://schemas.microsoft.com/office/drawing/2014/main" id="{2D808A67-3491-43E3-BABB-009424F223E0}"/>
              </a:ext>
            </a:extLst>
          </p:cNvPr>
          <p:cNvSpPr>
            <a:spLocks noGrp="1"/>
          </p:cNvSpPr>
          <p:nvPr>
            <p:ph sz="half" idx="2"/>
          </p:nvPr>
        </p:nvSpPr>
        <p:spPr>
          <a:xfrm>
            <a:off x="4645152" y="2487167"/>
            <a:ext cx="3337560" cy="3564311"/>
          </a:xfrm>
        </p:spPr>
        <p:txBody>
          <a:bodyPr>
            <a:noAutofit/>
          </a:bodyPr>
          <a:lstStyle/>
          <a:p>
            <a:r>
              <a:rPr lang="en-US" sz="1100" dirty="0"/>
              <a:t>120 000</a:t>
            </a:r>
          </a:p>
          <a:p>
            <a:r>
              <a:rPr lang="en-US" sz="1100" dirty="0"/>
              <a:t>70 000</a:t>
            </a:r>
          </a:p>
          <a:p>
            <a:r>
              <a:rPr lang="en-US" sz="1100" dirty="0"/>
              <a:t>10 000</a:t>
            </a:r>
          </a:p>
          <a:p>
            <a:r>
              <a:rPr lang="en-US" sz="1100" dirty="0"/>
              <a:t>30 000</a:t>
            </a:r>
          </a:p>
          <a:p>
            <a:r>
              <a:rPr lang="en-US" sz="1100" dirty="0"/>
              <a:t>2 000</a:t>
            </a:r>
          </a:p>
          <a:p>
            <a:r>
              <a:rPr lang="en-US" sz="1100" dirty="0"/>
              <a:t>17 000</a:t>
            </a:r>
          </a:p>
          <a:p>
            <a:r>
              <a:rPr lang="en-US" sz="1100" dirty="0"/>
              <a:t>15 000</a:t>
            </a:r>
          </a:p>
          <a:p>
            <a:r>
              <a:rPr lang="en-US" sz="1100" dirty="0"/>
              <a:t>10 000</a:t>
            </a:r>
          </a:p>
          <a:p>
            <a:r>
              <a:rPr lang="en-US" sz="1100" dirty="0"/>
              <a:t>40 000</a:t>
            </a:r>
          </a:p>
          <a:p>
            <a:r>
              <a:rPr lang="en-US" sz="1100" dirty="0"/>
              <a:t>2 000</a:t>
            </a:r>
          </a:p>
          <a:p>
            <a:r>
              <a:rPr lang="en-US" sz="1100" dirty="0"/>
              <a:t>8 000</a:t>
            </a:r>
          </a:p>
          <a:p>
            <a:r>
              <a:rPr lang="en-US" sz="1100" dirty="0"/>
              <a:t>100 000</a:t>
            </a:r>
          </a:p>
          <a:p>
            <a:r>
              <a:rPr lang="en-US" sz="1100" dirty="0"/>
              <a:t>150 000</a:t>
            </a:r>
          </a:p>
          <a:p>
            <a:r>
              <a:rPr lang="en-US" sz="1100" dirty="0"/>
              <a:t>50 000</a:t>
            </a:r>
          </a:p>
        </p:txBody>
      </p:sp>
    </p:spTree>
    <p:extLst>
      <p:ext uri="{BB962C8B-B14F-4D97-AF65-F5344CB8AC3E}">
        <p14:creationId xmlns:p14="http://schemas.microsoft.com/office/powerpoint/2010/main" val="41402877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38F6963-63AA-745B-3922-33BEDC307C85}"/>
              </a:ext>
            </a:extLst>
          </p:cNvPr>
          <p:cNvSpPr>
            <a:spLocks noGrp="1"/>
          </p:cNvSpPr>
          <p:nvPr>
            <p:ph type="title"/>
          </p:nvPr>
        </p:nvSpPr>
        <p:spPr/>
        <p:txBody>
          <a:bodyPr>
            <a:normAutofit fontScale="90000"/>
          </a:bodyPr>
          <a:lstStyle/>
          <a:p>
            <a:r>
              <a:rPr lang="en-US" dirty="0"/>
              <a:t>Draw up the Ramy's Statement of Financial Position as at 31</a:t>
            </a:r>
            <a:br>
              <a:rPr lang="en-US" dirty="0"/>
            </a:br>
            <a:r>
              <a:rPr lang="en-US" dirty="0"/>
              <a:t>December 2005 using :</a:t>
            </a:r>
          </a:p>
        </p:txBody>
      </p:sp>
      <p:sp>
        <p:nvSpPr>
          <p:cNvPr id="6" name="Text Placeholder 5">
            <a:extLst>
              <a:ext uri="{FF2B5EF4-FFF2-40B4-BE49-F238E27FC236}">
                <a16:creationId xmlns:a16="http://schemas.microsoft.com/office/drawing/2014/main" id="{1CE39389-181D-A6AE-8C8C-1C11BA328FE3}"/>
              </a:ext>
            </a:extLst>
          </p:cNvPr>
          <p:cNvSpPr>
            <a:spLocks noGrp="1"/>
          </p:cNvSpPr>
          <p:nvPr>
            <p:ph type="body" idx="1"/>
          </p:nvPr>
        </p:nvSpPr>
        <p:spPr/>
        <p:txBody>
          <a:bodyPr>
            <a:normAutofit/>
          </a:bodyPr>
          <a:lstStyle/>
          <a:p>
            <a:r>
              <a:rPr lang="nn-NO" dirty="0"/>
              <a:t>I)Horizontal Form</a:t>
            </a:r>
          </a:p>
          <a:p>
            <a:r>
              <a:rPr lang="nn-NO" dirty="0"/>
              <a:t>Il) Vertical Form</a:t>
            </a:r>
            <a:endParaRPr lang="en-US" dirty="0"/>
          </a:p>
        </p:txBody>
      </p:sp>
    </p:spTree>
    <p:extLst>
      <p:ext uri="{BB962C8B-B14F-4D97-AF65-F5344CB8AC3E}">
        <p14:creationId xmlns:p14="http://schemas.microsoft.com/office/powerpoint/2010/main" val="32184702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CC0E3-AE33-1756-F4E7-BF38E734D906}"/>
              </a:ext>
            </a:extLst>
          </p:cNvPr>
          <p:cNvSpPr>
            <a:spLocks noGrp="1"/>
          </p:cNvSpPr>
          <p:nvPr>
            <p:ph type="title"/>
          </p:nvPr>
        </p:nvSpPr>
        <p:spPr/>
        <p:txBody>
          <a:bodyPr/>
          <a:lstStyle/>
          <a:p>
            <a:r>
              <a:rPr lang="en-US" dirty="0"/>
              <a:t>My Number</a:t>
            </a:r>
          </a:p>
        </p:txBody>
      </p:sp>
      <p:sp>
        <p:nvSpPr>
          <p:cNvPr id="3" name="Text Placeholder 2">
            <a:extLst>
              <a:ext uri="{FF2B5EF4-FFF2-40B4-BE49-F238E27FC236}">
                <a16:creationId xmlns:a16="http://schemas.microsoft.com/office/drawing/2014/main" id="{418ECCB2-90FC-6D92-0F1C-9753D1FF33C0}"/>
              </a:ext>
            </a:extLst>
          </p:cNvPr>
          <p:cNvSpPr>
            <a:spLocks noGrp="1"/>
          </p:cNvSpPr>
          <p:nvPr>
            <p:ph type="body" idx="1"/>
          </p:nvPr>
        </p:nvSpPr>
        <p:spPr/>
        <p:txBody>
          <a:bodyPr/>
          <a:lstStyle/>
          <a:p>
            <a:r>
              <a:rPr lang="en-US" dirty="0"/>
              <a:t>01147784338</a:t>
            </a:r>
          </a:p>
        </p:txBody>
      </p:sp>
    </p:spTree>
    <p:extLst>
      <p:ext uri="{BB962C8B-B14F-4D97-AF65-F5344CB8AC3E}">
        <p14:creationId xmlns:p14="http://schemas.microsoft.com/office/powerpoint/2010/main" val="107361435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182</TotalTime>
  <Words>1501</Words>
  <Application>Microsoft Office PowerPoint</Application>
  <PresentationFormat>On-screen Show (4:3)</PresentationFormat>
  <Paragraphs>150</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Garamond</vt:lpstr>
      <vt:lpstr>Organic</vt:lpstr>
      <vt:lpstr>Accounting OL - Module One</vt:lpstr>
      <vt:lpstr>Financial Statements</vt:lpstr>
      <vt:lpstr>The golden Accounting rule</vt:lpstr>
      <vt:lpstr>Income Statement Breakdown</vt:lpstr>
      <vt:lpstr>Trade Cycle Overview</vt:lpstr>
      <vt:lpstr>Book-keeping</vt:lpstr>
      <vt:lpstr>Accounting</vt:lpstr>
      <vt:lpstr>Types of businesses</vt:lpstr>
      <vt:lpstr>The Statement of Financial Position</vt:lpstr>
      <vt:lpstr>The meaning of each side</vt:lpstr>
      <vt:lpstr>A. Capital:</vt:lpstr>
      <vt:lpstr>PowerPoint Presentation</vt:lpstr>
      <vt:lpstr>Business Entity Concept:</vt:lpstr>
      <vt:lpstr>B. Liabilities: </vt:lpstr>
      <vt:lpstr>2. Non-current liabilities </vt:lpstr>
      <vt:lpstr>C. Assets:</vt:lpstr>
      <vt:lpstr>Dual aspect concept (Duality): </vt:lpstr>
      <vt:lpstr>Assets are classified into two groups</vt:lpstr>
      <vt:lpstr>Current assets are presented in the B/S in order of their liquidity </vt:lpstr>
      <vt:lpstr>Different formats of the Statement of Financial Position Form (1): The Horizontal form : X's Statement of financial position as at 31/12/2025</vt:lpstr>
      <vt:lpstr>The following information is taken from the books of Ramy at 31 December 2005</vt:lpstr>
      <vt:lpstr>Draw up the Ramy's Statement of Financial Position as at 31 December 2005 using :</vt:lpstr>
      <vt:lpstr>My Number</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Shahd Abd ElKhalek</dc:creator>
  <cp:keywords/>
  <dc:description>generated using python-pptx</dc:description>
  <cp:lastModifiedBy>Shahd Abd ElKhalek</cp:lastModifiedBy>
  <cp:revision>4</cp:revision>
  <dcterms:created xsi:type="dcterms:W3CDTF">2013-01-27T09:14:16Z</dcterms:created>
  <dcterms:modified xsi:type="dcterms:W3CDTF">2025-08-09T14:59:35Z</dcterms:modified>
  <cp:category/>
</cp:coreProperties>
</file>